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9" r:id="rId2"/>
    <p:sldMasterId id="2147483746" r:id="rId3"/>
  </p:sldMasterIdLst>
  <p:notesMasterIdLst>
    <p:notesMasterId r:id="rId16"/>
  </p:notesMasterIdLst>
  <p:sldIdLst>
    <p:sldId id="287" r:id="rId4"/>
    <p:sldId id="299" r:id="rId5"/>
    <p:sldId id="298" r:id="rId6"/>
    <p:sldId id="295" r:id="rId7"/>
    <p:sldId id="300" r:id="rId8"/>
    <p:sldId id="307" r:id="rId9"/>
    <p:sldId id="308" r:id="rId10"/>
    <p:sldId id="522" r:id="rId11"/>
    <p:sldId id="523" r:id="rId12"/>
    <p:sldId id="521" r:id="rId13"/>
    <p:sldId id="285" r:id="rId14"/>
    <p:sldId id="520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A02ED0B-A764-40F1-99CB-2D670B08DE5E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F3346D5-0D02-45E1-B49E-AC117DC35785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51012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6D5B-2F68-4B9A-B61D-0D3707EC1CCB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E10E-40C9-4226-A0E7-29AE674BD9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8770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6D5B-2F68-4B9A-B61D-0D3707EC1CCB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E10E-40C9-4226-A0E7-29AE674BD9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606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6D5B-2F68-4B9A-B61D-0D3707EC1CCB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E10E-40C9-4226-A0E7-29AE674BD9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96071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6D5B-2F68-4B9A-B61D-0D3707EC1CCB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E10E-40C9-4226-A0E7-29AE674BD938}" type="slidenum">
              <a:rPr lang="bg-BG" smtClean="0"/>
              <a:t>‹#›</a:t>
            </a:fld>
            <a:endParaRPr lang="bg-BG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4517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6D5B-2F68-4B9A-B61D-0D3707EC1CCB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E10E-40C9-4226-A0E7-29AE674BD9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530451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6D5B-2F68-4B9A-B61D-0D3707EC1CCB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E10E-40C9-4226-A0E7-29AE674BD9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9710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6D5B-2F68-4B9A-B61D-0D3707EC1CCB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E10E-40C9-4226-A0E7-29AE674BD9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9956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6D5B-2F68-4B9A-B61D-0D3707EC1CCB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E10E-40C9-4226-A0E7-29AE674BD9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76780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6D5B-2F68-4B9A-B61D-0D3707EC1CCB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E10E-40C9-4226-A0E7-29AE674BD9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075924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1406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08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6D5B-2F68-4B9A-B61D-0D3707EC1CCB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E10E-40C9-4226-A0E7-29AE674BD9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745845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776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7404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7763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63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92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7172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1757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7673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698752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078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6D5B-2F68-4B9A-B61D-0D3707EC1CCB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E10E-40C9-4226-A0E7-29AE674BD9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614686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78018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0303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344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535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0304-BD04-4789-8499-84BEAB9DF89A}" type="datetimeFigureOut">
              <a:rPr lang="zh-CN" altLang="en-US" smtClean="0"/>
              <a:pPr/>
              <a:t>2024/11/26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997-22EA-4F25-85D0-16841EC829D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7071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0304-BD04-4789-8499-84BEAB9DF89A}" type="datetimeFigureOut">
              <a:rPr lang="zh-CN" altLang="en-US" smtClean="0"/>
              <a:pPr/>
              <a:t>2024/11/26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997-22EA-4F25-85D0-16841EC829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49019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0304-BD04-4789-8499-84BEAB9DF89A}" type="datetimeFigureOut">
              <a:rPr lang="zh-CN" altLang="en-US" smtClean="0"/>
              <a:pPr/>
              <a:t>2024/11/26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997-22EA-4F25-85D0-16841EC829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48404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0304-BD04-4789-8499-84BEAB9DF89A}" type="datetimeFigureOut">
              <a:rPr lang="zh-CN" altLang="en-US" smtClean="0"/>
              <a:pPr/>
              <a:t>2024/11/26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997-22EA-4F25-85D0-16841EC829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7842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0304-BD04-4789-8499-84BEAB9DF89A}" type="datetimeFigureOut">
              <a:rPr lang="zh-CN" altLang="en-US" smtClean="0"/>
              <a:pPr/>
              <a:t>2024/11/26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997-22EA-4F25-85D0-16841EC829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6524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0304-BD04-4789-8499-84BEAB9DF89A}" type="datetimeFigureOut">
              <a:rPr lang="zh-CN" altLang="en-US" smtClean="0"/>
              <a:pPr/>
              <a:t>2024/11/26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997-22EA-4F25-85D0-16841EC829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425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6D5B-2F68-4B9A-B61D-0D3707EC1CCB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E10E-40C9-4226-A0E7-29AE674BD9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36828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0304-BD04-4789-8499-84BEAB9DF89A}" type="datetimeFigureOut">
              <a:rPr lang="zh-CN" altLang="en-US" smtClean="0"/>
              <a:pPr/>
              <a:t>2024/11/26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997-22EA-4F25-85D0-16841EC829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1749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0304-BD04-4789-8499-84BEAB9DF89A}" type="datetimeFigureOut">
              <a:rPr lang="zh-CN" altLang="en-US" smtClean="0"/>
              <a:pPr/>
              <a:t>2024/11/26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997-22EA-4F25-85D0-16841EC829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97269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0304-BD04-4789-8499-84BEAB9DF89A}" type="datetimeFigureOut">
              <a:rPr lang="zh-CN" altLang="en-US" smtClean="0"/>
              <a:pPr/>
              <a:t>2024/11/26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997-22EA-4F25-85D0-16841EC829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270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6D5B-2F68-4B9A-B61D-0D3707EC1CCB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E10E-40C9-4226-A0E7-29AE674BD9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940104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6D5B-2F68-4B9A-B61D-0D3707EC1CCB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E10E-40C9-4226-A0E7-29AE674BD9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702308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6D5B-2F68-4B9A-B61D-0D3707EC1CCB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E10E-40C9-4226-A0E7-29AE674BD938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16802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6D5B-2F68-4B9A-B61D-0D3707EC1CCB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E10E-40C9-4226-A0E7-29AE674BD9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830397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6D5B-2F68-4B9A-B61D-0D3707EC1CCB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E10E-40C9-4226-A0E7-29AE674BD938}" type="slidenum">
              <a:rPr lang="bg-BG" smtClean="0"/>
              <a:t>‹#›</a:t>
            </a:fld>
            <a:endParaRPr lang="bg-BG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92446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6D5B-2F68-4B9A-B61D-0D3707EC1CCB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E10E-40C9-4226-A0E7-29AE674BD9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0790075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0304-BD04-4789-8499-84BEAB9DF89A}" type="datetimeFigureOut">
              <a:rPr lang="zh-CN" altLang="en-US" smtClean="0"/>
              <a:pPr/>
              <a:t>2024/11/26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997-22EA-4F25-85D0-16841EC829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3964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6D5B-2F68-4B9A-B61D-0D3707EC1CCB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E10E-40C9-4226-A0E7-29AE674BD9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66307306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B0304-BD04-4789-8499-84BEAB9DF89A}" type="datetimeFigureOut">
              <a:rPr lang="zh-CN" altLang="en-US" smtClean="0"/>
              <a:pPr/>
              <a:t>2024/11/26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E9997-22EA-4F25-85D0-16841EC829D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6898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6D5B-2F68-4B9A-B61D-0D3707EC1CCB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E10E-40C9-4226-A0E7-29AE674BD9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49177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6D5B-2F68-4B9A-B61D-0D3707EC1CCB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E10E-40C9-4226-A0E7-29AE674BD9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42688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6D5B-2F68-4B9A-B61D-0D3707EC1CCB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E10E-40C9-4226-A0E7-29AE674BD9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0927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46D5B-2F68-4B9A-B61D-0D3707EC1CCB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1EE10E-40C9-4226-A0E7-29AE674BD9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25460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D946D5B-2F68-4B9A-B61D-0D3707EC1CCB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01EE10E-40C9-4226-A0E7-29AE674BD9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042221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25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D946D5B-2F68-4B9A-B61D-0D3707EC1CCB}" type="datetimeFigureOut">
              <a:rPr lang="bg-BG" smtClean="0"/>
              <a:t>26.11.2024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01EE10E-40C9-4226-A0E7-29AE674BD93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41413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stressportal.fmi-plovdiv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F1D6F3D-DE39-45AB-A55A-B7FAE7DFD0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122363"/>
            <a:ext cx="8689976" cy="2907601"/>
          </a:xfrm>
        </p:spPr>
        <p:txBody>
          <a:bodyPr>
            <a:normAutofit fontScale="90000"/>
          </a:bodyPr>
          <a:lstStyle/>
          <a:p>
            <a:r>
              <a:rPr lang="bg-BG" dirty="0"/>
              <a:t>ИНОВАЦИИ В ОБРАЗОВАНИЕТО -</a:t>
            </a:r>
            <a:br>
              <a:rPr lang="bg-BG" dirty="0"/>
            </a:br>
            <a:r>
              <a:rPr lang="bg-BG" dirty="0"/>
              <a:t>център за позитивно образование</a:t>
            </a:r>
            <a:br>
              <a:rPr lang="bg-BG" dirty="0"/>
            </a:br>
            <a:endParaRPr lang="bg-BG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E0D6AE4-6DD5-4D7C-B029-073E87D6EF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3639" y="4079875"/>
            <a:ext cx="9144000" cy="1655762"/>
          </a:xfrm>
        </p:spPr>
        <p:txBody>
          <a:bodyPr>
            <a:normAutofit fontScale="85000" lnSpcReduction="20000"/>
          </a:bodyPr>
          <a:lstStyle/>
          <a:p>
            <a:r>
              <a:rPr lang="bg-BG" dirty="0"/>
              <a:t>Д-Р ИРЕНА РАДЕВА</a:t>
            </a:r>
          </a:p>
          <a:p>
            <a:r>
              <a:rPr lang="bg-BG" dirty="0"/>
              <a:t>НАЧАЛНИК НА РЕГИОНАЛНО УПРАВЛЕНИЕ НА ОБРАЗОВАНИЕТО - ВАРНА</a:t>
            </a:r>
          </a:p>
          <a:p>
            <a:endParaRPr lang="bg-BG" dirty="0"/>
          </a:p>
          <a:p>
            <a:r>
              <a:rPr lang="bg-BG" dirty="0"/>
              <a:t>15.11.2024 Г.</a:t>
            </a:r>
          </a:p>
        </p:txBody>
      </p:sp>
    </p:spTree>
    <p:extLst>
      <p:ext uri="{BB962C8B-B14F-4D97-AF65-F5344CB8AC3E}">
        <p14:creationId xmlns:p14="http://schemas.microsoft.com/office/powerpoint/2010/main" val="1644942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BF6C0-7D8B-423F-92B9-B0B9653E9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Реализиране на регионални политики на РУО-Варна съвместно с Център за позитивно образование: </a:t>
            </a:r>
            <a:br>
              <a:rPr lang="ru-RU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C2DF23-0DEE-47BC-B9D2-49B70E8F310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6857" y="2698786"/>
            <a:ext cx="10363826" cy="3424107"/>
          </a:xfrm>
        </p:spPr>
        <p:txBody>
          <a:bodyPr/>
          <a:lstStyle/>
          <a:p>
            <a:r>
              <a:rPr lang="bg-BG" sz="2400" dirty="0"/>
              <a:t>ДЕЙНОСТИ НА </a:t>
            </a:r>
            <a:r>
              <a:rPr lang="ru-RU" sz="2400" dirty="0"/>
              <a:t>Регионален методически съвет – Варна;</a:t>
            </a:r>
          </a:p>
          <a:p>
            <a:endParaRPr lang="ru-RU" sz="2400" dirty="0"/>
          </a:p>
          <a:p>
            <a:r>
              <a:rPr lang="ru-RU" sz="2400" dirty="0"/>
              <a:t>ДЕЙНОСТИ ПРИ РЕАЛИЗИРАНЕ НА Концепция за управление на взаимодействието между училището и семейството.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009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5E6EB-2A8B-48E6-948C-B9528473C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2508" y="0"/>
            <a:ext cx="9789746" cy="1117209"/>
          </a:xfrm>
        </p:spPr>
        <p:txBody>
          <a:bodyPr>
            <a:normAutofit/>
          </a:bodyPr>
          <a:lstStyle/>
          <a:p>
            <a:r>
              <a:rPr lang="bg-BG" sz="2800" dirty="0"/>
              <a:t>Регионална структура на предучилищното и училищното образование 2024-2025 г.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0048FA-C83A-459B-BA78-27D5C8C65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755" y="5838946"/>
            <a:ext cx="8915400" cy="662214"/>
          </a:xfrm>
        </p:spPr>
        <p:txBody>
          <a:bodyPr>
            <a:normAutofit fontScale="92500" lnSpcReduction="10000"/>
          </a:bodyPr>
          <a:lstStyle/>
          <a:p>
            <a:r>
              <a:rPr lang="bg-BG" dirty="0">
                <a:solidFill>
                  <a:schemeClr val="tx1"/>
                </a:solidFill>
              </a:rPr>
              <a:t>Новоназначени  учители – 137 млади учители 2024 г.</a:t>
            </a:r>
          </a:p>
          <a:p>
            <a:pPr marL="3200400" lvl="7" indent="0">
              <a:buNone/>
            </a:pPr>
            <a:r>
              <a:rPr lang="bg-BG" dirty="0">
                <a:solidFill>
                  <a:schemeClr val="tx1"/>
                </a:solidFill>
              </a:rPr>
              <a:t>- </a:t>
            </a:r>
            <a:r>
              <a:rPr lang="bg-BG" sz="1600" dirty="0">
                <a:solidFill>
                  <a:schemeClr val="tx1"/>
                </a:solidFill>
              </a:rPr>
              <a:t>119  млади учители 2023 г.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162F3CD0-29EC-45C6-9E3D-DC04DD12C495}"/>
              </a:ext>
            </a:extLst>
          </p:cNvPr>
          <p:cNvGraphicFramePr>
            <a:graphicFrameLocks noGrp="1"/>
          </p:cNvGraphicFramePr>
          <p:nvPr/>
        </p:nvGraphicFramePr>
        <p:xfrm>
          <a:off x="1703755" y="964418"/>
          <a:ext cx="9609992" cy="48209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804996">
                  <a:extLst>
                    <a:ext uri="{9D8B030D-6E8A-4147-A177-3AD203B41FA5}">
                      <a16:colId xmlns:a16="http://schemas.microsoft.com/office/drawing/2014/main" val="2981786272"/>
                    </a:ext>
                  </a:extLst>
                </a:gridCol>
                <a:gridCol w="4804996">
                  <a:extLst>
                    <a:ext uri="{9D8B030D-6E8A-4147-A177-3AD203B41FA5}">
                      <a16:colId xmlns:a16="http://schemas.microsoft.com/office/drawing/2014/main" val="34117318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Вид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/>
                        <a:t>Брой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1145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b="1" dirty="0"/>
                        <a:t>ЦПЛР и СОЗ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18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b="1" dirty="0"/>
                        <a:t>Детски градини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8378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b="1" dirty="0"/>
                        <a:t>Училища – в т.ч.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b="1" dirty="0"/>
                        <a:t>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62872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Начални училища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3477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Обединени училища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5739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Основни училища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9007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Професионални гимназии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01945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Профилирани гимназии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771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Средни училища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6908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Спортно училище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4839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Училище по изкуствата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8197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bg-BG" dirty="0"/>
                        <a:t>Специално училище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40359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7750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9"/>
          <p:cNvSpPr/>
          <p:nvPr/>
        </p:nvSpPr>
        <p:spPr>
          <a:xfrm>
            <a:off x="920913" y="-110424"/>
            <a:ext cx="10602791" cy="5280905"/>
          </a:xfrm>
          <a:custGeom>
            <a:avLst/>
            <a:gdLst>
              <a:gd name="connsiteX0" fmla="*/ 0 w 11014364"/>
              <a:gd name="connsiteY0" fmla="*/ 0 h 5653155"/>
              <a:gd name="connsiteX1" fmla="*/ 11014364 w 11014364"/>
              <a:gd name="connsiteY1" fmla="*/ 0 h 5653155"/>
              <a:gd name="connsiteX2" fmla="*/ 11014364 w 11014364"/>
              <a:gd name="connsiteY2" fmla="*/ 5653155 h 5653155"/>
              <a:gd name="connsiteX3" fmla="*/ 0 w 11014364"/>
              <a:gd name="connsiteY3" fmla="*/ 5653155 h 5653155"/>
              <a:gd name="connsiteX4" fmla="*/ 0 w 11014364"/>
              <a:gd name="connsiteY4" fmla="*/ 0 h 5653155"/>
              <a:gd name="connsiteX0" fmla="*/ 859316 w 11014364"/>
              <a:gd name="connsiteY0" fmla="*/ 0 h 5653155"/>
              <a:gd name="connsiteX1" fmla="*/ 11014364 w 11014364"/>
              <a:gd name="connsiteY1" fmla="*/ 0 h 5653155"/>
              <a:gd name="connsiteX2" fmla="*/ 11014364 w 11014364"/>
              <a:gd name="connsiteY2" fmla="*/ 5653155 h 5653155"/>
              <a:gd name="connsiteX3" fmla="*/ 0 w 11014364"/>
              <a:gd name="connsiteY3" fmla="*/ 5653155 h 5653155"/>
              <a:gd name="connsiteX4" fmla="*/ 859316 w 11014364"/>
              <a:gd name="connsiteY4" fmla="*/ 0 h 5653155"/>
              <a:gd name="connsiteX0" fmla="*/ 881349 w 11014364"/>
              <a:gd name="connsiteY0" fmla="*/ 11016 h 5653155"/>
              <a:gd name="connsiteX1" fmla="*/ 11014364 w 11014364"/>
              <a:gd name="connsiteY1" fmla="*/ 0 h 5653155"/>
              <a:gd name="connsiteX2" fmla="*/ 11014364 w 11014364"/>
              <a:gd name="connsiteY2" fmla="*/ 5653155 h 5653155"/>
              <a:gd name="connsiteX3" fmla="*/ 0 w 11014364"/>
              <a:gd name="connsiteY3" fmla="*/ 5653155 h 5653155"/>
              <a:gd name="connsiteX4" fmla="*/ 881349 w 11014364"/>
              <a:gd name="connsiteY4" fmla="*/ 11016 h 5653155"/>
              <a:gd name="connsiteX0" fmla="*/ 893420 w 11014364"/>
              <a:gd name="connsiteY0" fmla="*/ 11016 h 5653155"/>
              <a:gd name="connsiteX1" fmla="*/ 11014364 w 11014364"/>
              <a:gd name="connsiteY1" fmla="*/ 0 h 5653155"/>
              <a:gd name="connsiteX2" fmla="*/ 11014364 w 11014364"/>
              <a:gd name="connsiteY2" fmla="*/ 5653155 h 5653155"/>
              <a:gd name="connsiteX3" fmla="*/ 0 w 11014364"/>
              <a:gd name="connsiteY3" fmla="*/ 5653155 h 5653155"/>
              <a:gd name="connsiteX4" fmla="*/ 893420 w 11014364"/>
              <a:gd name="connsiteY4" fmla="*/ 11016 h 5653155"/>
              <a:gd name="connsiteX0" fmla="*/ 893420 w 11014364"/>
              <a:gd name="connsiteY0" fmla="*/ 7998 h 5653155"/>
              <a:gd name="connsiteX1" fmla="*/ 11014364 w 11014364"/>
              <a:gd name="connsiteY1" fmla="*/ 0 h 5653155"/>
              <a:gd name="connsiteX2" fmla="*/ 11014364 w 11014364"/>
              <a:gd name="connsiteY2" fmla="*/ 5653155 h 5653155"/>
              <a:gd name="connsiteX3" fmla="*/ 0 w 11014364"/>
              <a:gd name="connsiteY3" fmla="*/ 5653155 h 5653155"/>
              <a:gd name="connsiteX4" fmla="*/ 893420 w 11014364"/>
              <a:gd name="connsiteY4" fmla="*/ 7998 h 5653155"/>
              <a:gd name="connsiteX0" fmla="*/ 899456 w 11014364"/>
              <a:gd name="connsiteY0" fmla="*/ 7998 h 5653155"/>
              <a:gd name="connsiteX1" fmla="*/ 11014364 w 11014364"/>
              <a:gd name="connsiteY1" fmla="*/ 0 h 5653155"/>
              <a:gd name="connsiteX2" fmla="*/ 11014364 w 11014364"/>
              <a:gd name="connsiteY2" fmla="*/ 5653155 h 5653155"/>
              <a:gd name="connsiteX3" fmla="*/ 0 w 11014364"/>
              <a:gd name="connsiteY3" fmla="*/ 5653155 h 5653155"/>
              <a:gd name="connsiteX4" fmla="*/ 899456 w 11014364"/>
              <a:gd name="connsiteY4" fmla="*/ 7998 h 5653155"/>
              <a:gd name="connsiteX0" fmla="*/ 899456 w 11014364"/>
              <a:gd name="connsiteY0" fmla="*/ 0 h 5645157"/>
              <a:gd name="connsiteX1" fmla="*/ 11014364 w 11014364"/>
              <a:gd name="connsiteY1" fmla="*/ 3096538 h 5645157"/>
              <a:gd name="connsiteX2" fmla="*/ 11014364 w 11014364"/>
              <a:gd name="connsiteY2" fmla="*/ 5645157 h 5645157"/>
              <a:gd name="connsiteX3" fmla="*/ 0 w 11014364"/>
              <a:gd name="connsiteY3" fmla="*/ 5645157 h 5645157"/>
              <a:gd name="connsiteX4" fmla="*/ 899456 w 11014364"/>
              <a:gd name="connsiteY4" fmla="*/ 0 h 5645157"/>
              <a:gd name="connsiteX0" fmla="*/ 899456 w 11014364"/>
              <a:gd name="connsiteY0" fmla="*/ 0 h 5645157"/>
              <a:gd name="connsiteX1" fmla="*/ 11014364 w 11014364"/>
              <a:gd name="connsiteY1" fmla="*/ 3010477 h 5645157"/>
              <a:gd name="connsiteX2" fmla="*/ 11014364 w 11014364"/>
              <a:gd name="connsiteY2" fmla="*/ 5645157 h 5645157"/>
              <a:gd name="connsiteX3" fmla="*/ 0 w 11014364"/>
              <a:gd name="connsiteY3" fmla="*/ 5645157 h 5645157"/>
              <a:gd name="connsiteX4" fmla="*/ 899456 w 11014364"/>
              <a:gd name="connsiteY4" fmla="*/ 0 h 5645157"/>
              <a:gd name="connsiteX0" fmla="*/ 899456 w 11014364"/>
              <a:gd name="connsiteY0" fmla="*/ 0 h 5645157"/>
              <a:gd name="connsiteX1" fmla="*/ 11014364 w 11014364"/>
              <a:gd name="connsiteY1" fmla="*/ 3010477 h 5645157"/>
              <a:gd name="connsiteX2" fmla="*/ 11014364 w 11014364"/>
              <a:gd name="connsiteY2" fmla="*/ 5645157 h 5645157"/>
              <a:gd name="connsiteX3" fmla="*/ 0 w 11014364"/>
              <a:gd name="connsiteY3" fmla="*/ 5645157 h 5645157"/>
              <a:gd name="connsiteX4" fmla="*/ 693868 w 11014364"/>
              <a:gd name="connsiteY4" fmla="*/ 1299068 h 5645157"/>
              <a:gd name="connsiteX5" fmla="*/ 899456 w 11014364"/>
              <a:gd name="connsiteY5" fmla="*/ 0 h 5645157"/>
              <a:gd name="connsiteX0" fmla="*/ 899456 w 11014364"/>
              <a:gd name="connsiteY0" fmla="*/ 0 h 5645157"/>
              <a:gd name="connsiteX1" fmla="*/ 11014364 w 11014364"/>
              <a:gd name="connsiteY1" fmla="*/ 3010477 h 5645157"/>
              <a:gd name="connsiteX2" fmla="*/ 11014364 w 11014364"/>
              <a:gd name="connsiteY2" fmla="*/ 5645157 h 5645157"/>
              <a:gd name="connsiteX3" fmla="*/ 0 w 11014364"/>
              <a:gd name="connsiteY3" fmla="*/ 5645157 h 5645157"/>
              <a:gd name="connsiteX4" fmla="*/ 0 w 11014364"/>
              <a:gd name="connsiteY4" fmla="*/ 949445 h 5645157"/>
              <a:gd name="connsiteX5" fmla="*/ 899456 w 11014364"/>
              <a:gd name="connsiteY5" fmla="*/ 0 h 5645157"/>
              <a:gd name="connsiteX0" fmla="*/ 899456 w 11014364"/>
              <a:gd name="connsiteY0" fmla="*/ 0 h 5645157"/>
              <a:gd name="connsiteX1" fmla="*/ 11014364 w 11014364"/>
              <a:gd name="connsiteY1" fmla="*/ 3010477 h 5645157"/>
              <a:gd name="connsiteX2" fmla="*/ 9383868 w 11014364"/>
              <a:gd name="connsiteY2" fmla="*/ 5645157 h 5645157"/>
              <a:gd name="connsiteX3" fmla="*/ 0 w 11014364"/>
              <a:gd name="connsiteY3" fmla="*/ 5645157 h 5645157"/>
              <a:gd name="connsiteX4" fmla="*/ 0 w 11014364"/>
              <a:gd name="connsiteY4" fmla="*/ 949445 h 5645157"/>
              <a:gd name="connsiteX5" fmla="*/ 899456 w 11014364"/>
              <a:gd name="connsiteY5" fmla="*/ 0 h 5645157"/>
              <a:gd name="connsiteX0" fmla="*/ 899456 w 11014364"/>
              <a:gd name="connsiteY0" fmla="*/ 0 h 5645157"/>
              <a:gd name="connsiteX1" fmla="*/ 11014364 w 11014364"/>
              <a:gd name="connsiteY1" fmla="*/ 3010477 h 5645157"/>
              <a:gd name="connsiteX2" fmla="*/ 9383868 w 11014364"/>
              <a:gd name="connsiteY2" fmla="*/ 5645157 h 5645157"/>
              <a:gd name="connsiteX3" fmla="*/ 0 w 11014364"/>
              <a:gd name="connsiteY3" fmla="*/ 5645157 h 5645157"/>
              <a:gd name="connsiteX4" fmla="*/ 0 w 11014364"/>
              <a:gd name="connsiteY4" fmla="*/ 1268934 h 5645157"/>
              <a:gd name="connsiteX5" fmla="*/ 899456 w 11014364"/>
              <a:gd name="connsiteY5" fmla="*/ 0 h 5645157"/>
              <a:gd name="connsiteX0" fmla="*/ 1607794 w 11014364"/>
              <a:gd name="connsiteY0" fmla="*/ 0 h 5284548"/>
              <a:gd name="connsiteX1" fmla="*/ 11014364 w 11014364"/>
              <a:gd name="connsiteY1" fmla="*/ 2649868 h 5284548"/>
              <a:gd name="connsiteX2" fmla="*/ 9383868 w 11014364"/>
              <a:gd name="connsiteY2" fmla="*/ 5284548 h 5284548"/>
              <a:gd name="connsiteX3" fmla="*/ 0 w 11014364"/>
              <a:gd name="connsiteY3" fmla="*/ 5284548 h 5284548"/>
              <a:gd name="connsiteX4" fmla="*/ 0 w 11014364"/>
              <a:gd name="connsiteY4" fmla="*/ 908325 h 5284548"/>
              <a:gd name="connsiteX5" fmla="*/ 1607794 w 11014364"/>
              <a:gd name="connsiteY5" fmla="*/ 0 h 5284548"/>
              <a:gd name="connsiteX0" fmla="*/ 1589579 w 11014364"/>
              <a:gd name="connsiteY0" fmla="*/ 0 h 5280905"/>
              <a:gd name="connsiteX1" fmla="*/ 11014364 w 11014364"/>
              <a:gd name="connsiteY1" fmla="*/ 2646225 h 5280905"/>
              <a:gd name="connsiteX2" fmla="*/ 9383868 w 11014364"/>
              <a:gd name="connsiteY2" fmla="*/ 5280905 h 5280905"/>
              <a:gd name="connsiteX3" fmla="*/ 0 w 11014364"/>
              <a:gd name="connsiteY3" fmla="*/ 5280905 h 5280905"/>
              <a:gd name="connsiteX4" fmla="*/ 0 w 11014364"/>
              <a:gd name="connsiteY4" fmla="*/ 904682 h 5280905"/>
              <a:gd name="connsiteX5" fmla="*/ 1589579 w 11014364"/>
              <a:gd name="connsiteY5" fmla="*/ 0 h 5280905"/>
              <a:gd name="connsiteX0" fmla="*/ 1589579 w 10595416"/>
              <a:gd name="connsiteY0" fmla="*/ 0 h 5280905"/>
              <a:gd name="connsiteX1" fmla="*/ 10595416 w 10595416"/>
              <a:gd name="connsiteY1" fmla="*/ 3320185 h 5280905"/>
              <a:gd name="connsiteX2" fmla="*/ 9383868 w 10595416"/>
              <a:gd name="connsiteY2" fmla="*/ 5280905 h 5280905"/>
              <a:gd name="connsiteX3" fmla="*/ 0 w 10595416"/>
              <a:gd name="connsiteY3" fmla="*/ 5280905 h 5280905"/>
              <a:gd name="connsiteX4" fmla="*/ 0 w 10595416"/>
              <a:gd name="connsiteY4" fmla="*/ 904682 h 5280905"/>
              <a:gd name="connsiteX5" fmla="*/ 1589579 w 10595416"/>
              <a:gd name="connsiteY5" fmla="*/ 0 h 5280905"/>
              <a:gd name="connsiteX0" fmla="*/ 1589579 w 10600332"/>
              <a:gd name="connsiteY0" fmla="*/ 0 h 5280905"/>
              <a:gd name="connsiteX1" fmla="*/ 10600332 w 10600332"/>
              <a:gd name="connsiteY1" fmla="*/ 3320185 h 5280905"/>
              <a:gd name="connsiteX2" fmla="*/ 9383868 w 10600332"/>
              <a:gd name="connsiteY2" fmla="*/ 5280905 h 5280905"/>
              <a:gd name="connsiteX3" fmla="*/ 0 w 10600332"/>
              <a:gd name="connsiteY3" fmla="*/ 5280905 h 5280905"/>
              <a:gd name="connsiteX4" fmla="*/ 0 w 10600332"/>
              <a:gd name="connsiteY4" fmla="*/ 904682 h 5280905"/>
              <a:gd name="connsiteX5" fmla="*/ 1589579 w 10600332"/>
              <a:gd name="connsiteY5" fmla="*/ 0 h 5280905"/>
              <a:gd name="connsiteX0" fmla="*/ 1589579 w 10602790"/>
              <a:gd name="connsiteY0" fmla="*/ 0 h 5280905"/>
              <a:gd name="connsiteX1" fmla="*/ 10602790 w 10602790"/>
              <a:gd name="connsiteY1" fmla="*/ 3315268 h 5280905"/>
              <a:gd name="connsiteX2" fmla="*/ 9383868 w 10602790"/>
              <a:gd name="connsiteY2" fmla="*/ 5280905 h 5280905"/>
              <a:gd name="connsiteX3" fmla="*/ 0 w 10602790"/>
              <a:gd name="connsiteY3" fmla="*/ 5280905 h 5280905"/>
              <a:gd name="connsiteX4" fmla="*/ 0 w 10602790"/>
              <a:gd name="connsiteY4" fmla="*/ 904682 h 5280905"/>
              <a:gd name="connsiteX5" fmla="*/ 1589579 w 10602790"/>
              <a:gd name="connsiteY5" fmla="*/ 0 h 5280905"/>
              <a:gd name="connsiteX0" fmla="*/ 1589579 w 10602790"/>
              <a:gd name="connsiteY0" fmla="*/ 0 h 5280905"/>
              <a:gd name="connsiteX1" fmla="*/ 10602790 w 10602790"/>
              <a:gd name="connsiteY1" fmla="*/ 3315268 h 5280905"/>
              <a:gd name="connsiteX2" fmla="*/ 9383868 w 10602790"/>
              <a:gd name="connsiteY2" fmla="*/ 5280905 h 5280905"/>
              <a:gd name="connsiteX3" fmla="*/ 0 w 10602790"/>
              <a:gd name="connsiteY3" fmla="*/ 5280905 h 5280905"/>
              <a:gd name="connsiteX4" fmla="*/ 0 w 10602790"/>
              <a:gd name="connsiteY4" fmla="*/ 2424389 h 5280905"/>
              <a:gd name="connsiteX5" fmla="*/ 1589579 w 10602790"/>
              <a:gd name="connsiteY5" fmla="*/ 0 h 5280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602790" h="5280905">
                <a:moveTo>
                  <a:pt x="1589579" y="0"/>
                </a:moveTo>
                <a:lnTo>
                  <a:pt x="10602790" y="3315268"/>
                </a:lnTo>
                <a:lnTo>
                  <a:pt x="9383868" y="5280905"/>
                </a:lnTo>
                <a:lnTo>
                  <a:pt x="0" y="5280905"/>
                </a:lnTo>
                <a:lnTo>
                  <a:pt x="0" y="2424389"/>
                </a:lnTo>
                <a:lnTo>
                  <a:pt x="1589579" y="0"/>
                </a:lnTo>
                <a:close/>
              </a:path>
            </a:pathLst>
          </a:custGeom>
          <a:gradFill flip="none" rotWithShape="0">
            <a:gsLst>
              <a:gs pos="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34F606F-6F35-4043-9A87-C181A477C66D}"/>
              </a:ext>
            </a:extLst>
          </p:cNvPr>
          <p:cNvGrpSpPr/>
          <p:nvPr/>
        </p:nvGrpSpPr>
        <p:grpSpPr>
          <a:xfrm>
            <a:off x="1171650" y="1038150"/>
            <a:ext cx="8653668" cy="3919338"/>
            <a:chOff x="1684110" y="706456"/>
            <a:chExt cx="8653668" cy="3919338"/>
          </a:xfrm>
        </p:grpSpPr>
        <p:sp>
          <p:nvSpPr>
            <p:cNvPr id="23" name="等腰三角形 22"/>
            <p:cNvSpPr/>
            <p:nvPr/>
          </p:nvSpPr>
          <p:spPr>
            <a:xfrm>
              <a:off x="4190572" y="942576"/>
              <a:ext cx="3786389" cy="575437"/>
            </a:xfrm>
            <a:prstGeom prst="triangle">
              <a:avLst/>
            </a:prstGeom>
            <a:gradFill flip="none" rotWithShape="0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4" name="等腰三角形 23"/>
            <p:cNvSpPr/>
            <p:nvPr/>
          </p:nvSpPr>
          <p:spPr>
            <a:xfrm>
              <a:off x="4202807" y="942576"/>
              <a:ext cx="3786389" cy="575437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5" name="平行四边形 10"/>
            <p:cNvSpPr/>
            <p:nvPr/>
          </p:nvSpPr>
          <p:spPr>
            <a:xfrm>
              <a:off x="5665613" y="902677"/>
              <a:ext cx="616447" cy="615334"/>
            </a:xfrm>
            <a:custGeom>
              <a:avLst/>
              <a:gdLst>
                <a:gd name="connsiteX0" fmla="*/ 0 w 635985"/>
                <a:gd name="connsiteY0" fmla="*/ 615334 h 615334"/>
                <a:gd name="connsiteX1" fmla="*/ 224172 w 635985"/>
                <a:gd name="connsiteY1" fmla="*/ 0 h 615334"/>
                <a:gd name="connsiteX2" fmla="*/ 635985 w 635985"/>
                <a:gd name="connsiteY2" fmla="*/ 0 h 615334"/>
                <a:gd name="connsiteX3" fmla="*/ 411813 w 635985"/>
                <a:gd name="connsiteY3" fmla="*/ 615334 h 615334"/>
                <a:gd name="connsiteX4" fmla="*/ 0 w 635985"/>
                <a:gd name="connsiteY4" fmla="*/ 615334 h 615334"/>
                <a:gd name="connsiteX0" fmla="*/ 0 w 616447"/>
                <a:gd name="connsiteY0" fmla="*/ 615334 h 615334"/>
                <a:gd name="connsiteX1" fmla="*/ 224172 w 616447"/>
                <a:gd name="connsiteY1" fmla="*/ 0 h 615334"/>
                <a:gd name="connsiteX2" fmla="*/ 616447 w 616447"/>
                <a:gd name="connsiteY2" fmla="*/ 85970 h 615334"/>
                <a:gd name="connsiteX3" fmla="*/ 411813 w 616447"/>
                <a:gd name="connsiteY3" fmla="*/ 615334 h 615334"/>
                <a:gd name="connsiteX4" fmla="*/ 0 w 616447"/>
                <a:gd name="connsiteY4" fmla="*/ 615334 h 61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6447" h="615334">
                  <a:moveTo>
                    <a:pt x="0" y="615334"/>
                  </a:moveTo>
                  <a:lnTo>
                    <a:pt x="224172" y="0"/>
                  </a:lnTo>
                  <a:lnTo>
                    <a:pt x="616447" y="85970"/>
                  </a:lnTo>
                  <a:lnTo>
                    <a:pt x="411813" y="615334"/>
                  </a:lnTo>
                  <a:lnTo>
                    <a:pt x="0" y="615334"/>
                  </a:lnTo>
                  <a:close/>
                </a:path>
              </a:pathLst>
            </a:custGeom>
            <a:gradFill flip="none" rotWithShape="0">
              <a:gsLst>
                <a:gs pos="0">
                  <a:schemeClr val="tx1">
                    <a:alpha val="20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圆角矩形 26"/>
            <p:cNvSpPr/>
            <p:nvPr/>
          </p:nvSpPr>
          <p:spPr>
            <a:xfrm>
              <a:off x="1684110" y="1529400"/>
              <a:ext cx="8653667" cy="5702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100000">
                  <a:srgbClr val="D0D8CD"/>
                </a:gs>
                <a:gs pos="0">
                  <a:srgbClr val="FFFFFF"/>
                </a:gs>
                <a:gs pos="50000">
                  <a:srgbClr val="F4F4F4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1A94A2"/>
                </a:solidFill>
                <a:effectLst/>
                <a:uLnTx/>
                <a:uFillTx/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8" name="圆角矩形 27"/>
            <p:cNvSpPr/>
            <p:nvPr/>
          </p:nvSpPr>
          <p:spPr>
            <a:xfrm>
              <a:off x="1684110" y="1615983"/>
              <a:ext cx="8653668" cy="3009811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100000">
                  <a:srgbClr val="D0D8CD"/>
                </a:gs>
                <a:gs pos="0">
                  <a:srgbClr val="FFFFFF"/>
                </a:gs>
                <a:gs pos="50000">
                  <a:srgbClr val="F4F4F4"/>
                </a:gs>
              </a:gsLst>
              <a:lin ang="16200000" scaled="1"/>
              <a:tileRect/>
            </a:gradFill>
            <a:ln w="57150">
              <a:solidFill>
                <a:srgbClr val="397B2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5B9E47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rajan Pro" panose="02020502050506020301" pitchFamily="18" charset="0"/>
                <a:ea typeface="Adobe Gothic Std B" panose="020B0800000000000000" pitchFamily="34" charset="-128"/>
                <a:cs typeface="+mn-cs"/>
              </a:endParaRPr>
            </a:p>
          </p:txBody>
        </p:sp>
        <p:grpSp>
          <p:nvGrpSpPr>
            <p:cNvPr id="29" name="组合 28"/>
            <p:cNvGrpSpPr/>
            <p:nvPr/>
          </p:nvGrpSpPr>
          <p:grpSpPr>
            <a:xfrm>
              <a:off x="5890406" y="706456"/>
              <a:ext cx="411191" cy="411191"/>
              <a:chOff x="5890405" y="551849"/>
              <a:chExt cx="411191" cy="411191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890405" y="551849"/>
                <a:ext cx="411191" cy="411191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54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5969694" y="631138"/>
                <a:ext cx="252614" cy="252614"/>
              </a:xfrm>
              <a:prstGeom prst="ellipse">
                <a:avLst/>
              </a:prstGeom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62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pic>
        <p:nvPicPr>
          <p:cNvPr id="1028" name="Picture 4" descr="Требования к оформлению | Экономика и социум">
            <a:extLst>
              <a:ext uri="{FF2B5EF4-FFF2-40B4-BE49-F238E27FC236}">
                <a16:creationId xmlns:a16="http://schemas.microsoft.com/office/drawing/2014/main" id="{64DB3585-B23E-49D6-BEFF-7445CB5BA8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117" y="3633375"/>
            <a:ext cx="3231343" cy="32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A952BA8-8FC1-4C78-A1B4-97377C11165B}"/>
              </a:ext>
            </a:extLst>
          </p:cNvPr>
          <p:cNvSpPr txBox="1"/>
          <p:nvPr/>
        </p:nvSpPr>
        <p:spPr>
          <a:xfrm>
            <a:off x="1416896" y="2567709"/>
            <a:ext cx="84084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 ПРИЗНАТЕЛНОСТ И БЛАГОДАРНОСТ ЗА СЪТРУДНИЧЕСТВОТО ПОМЕЖДУ НИ, ПОЖЕЛАВАМ 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У</a:t>
            </a:r>
            <a:r>
              <a:rPr lang="bg-BG" sz="2400" dirty="0">
                <a:solidFill>
                  <a:prstClr val="black"/>
                </a:solidFill>
                <a:latin typeface="Calibri"/>
              </a:rPr>
              <a:t>С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ПЕШНА 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ДЕЙНОСТ НА</a:t>
            </a:r>
            <a:r>
              <a:rPr lang="ru-RU" sz="24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dirty="0">
                <a:solidFill>
                  <a:prstClr val="black"/>
                </a:solidFill>
                <a:latin typeface="Calibri"/>
              </a:rPr>
              <a:t>ЦЕНТЪР ЗА ПОЗИТИВНО ОБРАЗОВАНИЕ - ВАРНА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5458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ADAF1-BC63-42FE-AE6C-60B218A63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75" y="268711"/>
            <a:ext cx="10364451" cy="1596177"/>
          </a:xfrm>
        </p:spPr>
        <p:txBody>
          <a:bodyPr/>
          <a:lstStyle/>
          <a:p>
            <a:r>
              <a:rPr lang="ru-RU" dirty="0"/>
              <a:t>СТРАТЕГИЧЕСКА РАМКА ЗА РАЗВИТИЕ НА ОБРАЗОВАНИЕТО, ОБУЧЕНИЕТО И УЧЕНЕТО В РЕПУБЛИКА БЪЛГАРИЯ (2021 - 2030)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B3077-7560-4FB7-A3A5-5A48316378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/>
              <a:t>Визия</a:t>
            </a:r>
            <a:r>
              <a:rPr lang="ru-RU" dirty="0"/>
              <a:t> за образованието, обучението и ученето в Република България:</a:t>
            </a:r>
          </a:p>
          <a:p>
            <a:pPr marL="0" indent="0">
              <a:buNone/>
            </a:pPr>
            <a:endParaRPr lang="ru-RU" dirty="0"/>
          </a:p>
          <a:p>
            <a:pPr algn="just"/>
            <a:r>
              <a:rPr lang="ru-RU" dirty="0"/>
              <a:t>През 2030 година всички български младежи да завършват училищно образование като функционално грамотни, иновативни, социално отговорни и активни граждани, мотивирани да надграждат своите компетентности чрез учене през целия живот.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1102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ADAF1-BC63-42FE-AE6C-60B218A63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75" y="268711"/>
            <a:ext cx="10364451" cy="1596177"/>
          </a:xfrm>
        </p:spPr>
        <p:txBody>
          <a:bodyPr/>
          <a:lstStyle/>
          <a:p>
            <a:r>
              <a:rPr lang="ru-RU" dirty="0"/>
              <a:t>9 приоритетни области за развитието на</a:t>
            </a:r>
            <a:br>
              <a:rPr lang="ru-RU" dirty="0"/>
            </a:br>
            <a:r>
              <a:rPr lang="ru-RU" dirty="0"/>
              <a:t>образованието и обучението до 2030 година.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8B3077-7560-4FB7-A3A5-5A48316378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727200"/>
            <a:ext cx="10363826" cy="46643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1. Ранно детско развитие</a:t>
            </a:r>
          </a:p>
          <a:p>
            <a:pPr marL="0" indent="0">
              <a:buNone/>
            </a:pPr>
            <a:r>
              <a:rPr lang="ru-RU" dirty="0"/>
              <a:t>2. Компетентности и таланти</a:t>
            </a:r>
          </a:p>
          <a:p>
            <a:pPr marL="0" indent="0">
              <a:buNone/>
            </a:pPr>
            <a:r>
              <a:rPr lang="ru-RU" dirty="0"/>
              <a:t>3. Мотивирани и креативни учители</a:t>
            </a:r>
          </a:p>
          <a:p>
            <a:pPr marL="0" indent="0">
              <a:buNone/>
            </a:pPr>
            <a:r>
              <a:rPr lang="ru-RU" dirty="0"/>
              <a:t>4. Сплотени училищни общности и системна работа с родителите</a:t>
            </a:r>
          </a:p>
          <a:p>
            <a:pPr marL="0" indent="0">
              <a:buNone/>
            </a:pPr>
            <a:r>
              <a:rPr lang="ru-RU" dirty="0"/>
              <a:t>5. Ефективно включване, трайно приобщаване и образователна интеграция</a:t>
            </a:r>
          </a:p>
          <a:p>
            <a:pPr marL="0" indent="0">
              <a:buNone/>
            </a:pPr>
            <a:r>
              <a:rPr lang="ru-RU" dirty="0"/>
              <a:t>6. Образователни иновации, дигитална трансформация и устойчиво развитие</a:t>
            </a:r>
          </a:p>
          <a:p>
            <a:pPr marL="0" indent="0">
              <a:buNone/>
            </a:pPr>
            <a:r>
              <a:rPr lang="ru-RU" dirty="0"/>
              <a:t>7. Реализация в професиите на настоящето и бъдещето</a:t>
            </a:r>
          </a:p>
          <a:p>
            <a:pPr marL="0" indent="0">
              <a:buNone/>
            </a:pPr>
            <a:r>
              <a:rPr lang="ru-RU" dirty="0"/>
              <a:t>8. Учене през целия живот</a:t>
            </a:r>
          </a:p>
          <a:p>
            <a:pPr marL="0" indent="0">
              <a:buNone/>
            </a:pPr>
            <a:r>
              <a:rPr lang="ru-RU" dirty="0"/>
              <a:t>9. Ефикасно управление и участие в мрежи.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6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ADAF1-BC63-42FE-AE6C-60B218A63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75" y="268711"/>
            <a:ext cx="10364451" cy="1596177"/>
          </a:xfrm>
        </p:spPr>
        <p:txBody>
          <a:bodyPr/>
          <a:lstStyle/>
          <a:p>
            <a:r>
              <a:rPr lang="bg-BG" dirty="0"/>
              <a:t>Управление на процесите в предучилищното и училищното образование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4577D10-3AE7-407A-9EC3-113801A65AF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718306" y="2283836"/>
            <a:ext cx="5036114" cy="34242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67F0F3C-1744-47F0-A044-394BC2335570}"/>
              </a:ext>
            </a:extLst>
          </p:cNvPr>
          <p:cNvSpPr txBox="1"/>
          <p:nvPr/>
        </p:nvSpPr>
        <p:spPr>
          <a:xfrm>
            <a:off x="812801" y="2207491"/>
            <a:ext cx="57173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dirty="0"/>
              <a:t>На национално ниво </a:t>
            </a:r>
          </a:p>
          <a:p>
            <a:endParaRPr lang="bg-BG" sz="2400" dirty="0"/>
          </a:p>
          <a:p>
            <a:r>
              <a:rPr lang="bg-BG" sz="2400" dirty="0"/>
              <a:t>На регионално ниво </a:t>
            </a:r>
          </a:p>
          <a:p>
            <a:endParaRPr lang="bg-BG" sz="2400" dirty="0"/>
          </a:p>
          <a:p>
            <a:r>
              <a:rPr lang="bg-BG" sz="2400" dirty="0"/>
              <a:t>На ниво образователна институция</a:t>
            </a:r>
          </a:p>
          <a:p>
            <a:endParaRPr lang="bg-BG" sz="2400" dirty="0"/>
          </a:p>
          <a:p>
            <a:r>
              <a:rPr lang="bg-BG" sz="2400" dirty="0"/>
              <a:t>На ниво клас/група</a:t>
            </a:r>
          </a:p>
          <a:p>
            <a:endParaRPr lang="bg-B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244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ADAF1-BC63-42FE-AE6C-60B218A63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975" y="268712"/>
            <a:ext cx="11001134" cy="1116744"/>
          </a:xfrm>
        </p:spPr>
        <p:txBody>
          <a:bodyPr>
            <a:noAutofit/>
          </a:bodyPr>
          <a:lstStyle/>
          <a:p>
            <a:r>
              <a:rPr lang="ru-RU" sz="2800" dirty="0"/>
              <a:t>ПРИОРИТЕТНА ОБЛАСТ 6</a:t>
            </a:r>
            <a:br>
              <a:rPr lang="ru-RU" sz="2800" dirty="0"/>
            </a:br>
            <a:r>
              <a:rPr lang="ru-RU" sz="2800" dirty="0"/>
              <a:t>ОБРАЗОВАТЕЛНИ ИНОВАЦИИ, ДИГИТАЛНА ТРАНСФОРМАЦИЯ И УСТОЙЧИВО РАЗВИТИЕ</a:t>
            </a: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FAF943-DCF6-4B19-B663-EEA15B46F0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1309" y="1530343"/>
            <a:ext cx="10409381" cy="505894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Цел 6.1. Насърчаване и развитие на култура за иновации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Въвеждане на образователни иновации в организацията, управлението, образователното съдържание, методите на преподаване и образователната среда;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Развиване на взаимното учене и провокиране за иновативни решения във всички сфери на училищния живот сред учителите, директорите и експертите от регионалните управления на образованието;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Създаване на педагогически професионални общности и активизиране на участието и екипната работа на педагогическите специалисти при вземане на решения, предлагане и реализиране на иновации;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Текущ обмен на данни и опит между педагогическите специалисти, свързани с постиженията на учениците, чрез използване на отворени образователни ресурси;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Създаване на механизми за самооценка на иновационните дейности, посредством споделяне на иновативни практики и постижения от страна на учениците и техните родители;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dirty="0"/>
              <a:t>Въвеждане, утвърждаване и мултиплициране на иновативни практики, реализирани посредством мобилност, включително и чрез програмата Еразъм +;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01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ADAF1-BC63-42FE-AE6C-60B218A63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30" y="120930"/>
            <a:ext cx="11001134" cy="811943"/>
          </a:xfrm>
        </p:spPr>
        <p:txBody>
          <a:bodyPr>
            <a:noAutofit/>
          </a:bodyPr>
          <a:lstStyle/>
          <a:p>
            <a:r>
              <a:rPr lang="ru-RU" sz="2800" dirty="0"/>
              <a:t>ПРИОРИТЕТНА ОБЛАСТ 9</a:t>
            </a:r>
            <a:br>
              <a:rPr lang="ru-RU" sz="2800" dirty="0"/>
            </a:br>
            <a:r>
              <a:rPr lang="ru-RU" sz="2800" dirty="0"/>
              <a:t>ЕФИКАСНО УПРАВЛЕНИЕ И УЧАСТИЕ В МРЕЖИ</a:t>
            </a: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FAF943-DCF6-4B19-B663-EEA15B46F0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5891" y="1104613"/>
            <a:ext cx="10801927" cy="5327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Цел 9.1. Преход от стандартизиран подход в управлението на образователните институции към управление, основано на креативност и иновации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600" dirty="0"/>
              <a:t>Утвърждаване на интегрирания подход и ефективното взаимодействие със заинтересованите институции и гражданите;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600" dirty="0"/>
              <a:t>Прилагане на екипен подход на взаимодействие между всички участници в образователния процес в институциите от системата на предучилищното и училищното образование; Утвърждаване на училищните съвети като ефективен участник в училищния живот и в организационното развитие на училището, разширяване на детското и младежко участие при вземането на решения;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600" dirty="0"/>
              <a:t>Подобряване на образователната среда чрез създаване и развиване на училищни и микроучилищни (класни) общности между учители, ученици, родители и други заинтересовани страни;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600" dirty="0"/>
              <a:t>Утвърждаване на лидерството като водещ подход в управлението на институциите от системата на предучилищното и училищното образование;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600" dirty="0"/>
              <a:t>Актуализиране на професионалните профили на ръководните длъжности и включването в тях на ключовите компетентности на XXI век; въвеждане на компетентностен модел с фокус върху ключовите компетентности и лидерските умения в конкурсите за подбор на директори;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600" dirty="0"/>
              <a:t>Повишаване квалификацията на директорите чрез обучения за развитие на лидерски компетентности;</a:t>
            </a:r>
          </a:p>
        </p:txBody>
      </p:sp>
    </p:spTree>
    <p:extLst>
      <p:ext uri="{BB962C8B-B14F-4D97-AF65-F5344CB8AC3E}">
        <p14:creationId xmlns:p14="http://schemas.microsoft.com/office/powerpoint/2010/main" val="2805993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3ADAF1-BC63-42FE-AE6C-60B218A63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30" y="120930"/>
            <a:ext cx="11001134" cy="811943"/>
          </a:xfrm>
        </p:spPr>
        <p:txBody>
          <a:bodyPr>
            <a:noAutofit/>
          </a:bodyPr>
          <a:lstStyle/>
          <a:p>
            <a:r>
              <a:rPr lang="ru-RU" sz="2800" dirty="0"/>
              <a:t>ПРИОРИТЕТНА ОБЛАСТ 9</a:t>
            </a:r>
            <a:br>
              <a:rPr lang="ru-RU" sz="2800" dirty="0"/>
            </a:br>
            <a:r>
              <a:rPr lang="ru-RU" sz="2800" dirty="0"/>
              <a:t>ЕФИКАСНО УПРАВЛЕНИЕ И УЧАСТИЕ В МРЕЖИ</a:t>
            </a:r>
            <a:endParaRPr lang="en-US" sz="28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9FAF943-DCF6-4B19-B663-EEA15B46F06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5891" y="1104613"/>
            <a:ext cx="10801927" cy="532765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b="1" dirty="0"/>
              <a:t>Цел 9.2. Сътрудничество между институциите и свързване в мрежи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600" dirty="0"/>
              <a:t>Създаване и поддържане на ефективни партньорски мрежи между образователните институции;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600" dirty="0"/>
              <a:t>Ефективно взаимодействие с неправителствени организации и други представители на гражданското общество по въпросите на предучилищното и училищното образование;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600" dirty="0"/>
              <a:t>Въвеждане и утвърждаване на практика за споделяне на ресурси между образователните институции на регионален принцип;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600" dirty="0"/>
              <a:t>Създаване и развиване на секторни клъстери на професионалните гимназии;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600" dirty="0"/>
              <a:t>Създаване и развиване на свързаност с българските неделни училища в чужбина;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600" dirty="0"/>
              <a:t>Активизиране на обмена с преподаватели, служители и учащи в чуждестранни образователни институции и включване в международни мрежи;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600" dirty="0"/>
              <a:t>Провеждане на съвместни инициативи, партниране и споделяне на ресурси с библиотеки, музеи и други културни институции и научни организации;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600" dirty="0"/>
              <a:t>Поддържане на училищните библиотеки, обогатяване на библиотечния фонд в образователните институции.</a:t>
            </a:r>
          </a:p>
        </p:txBody>
      </p:sp>
    </p:spTree>
    <p:extLst>
      <p:ext uri="{BB962C8B-B14F-4D97-AF65-F5344CB8AC3E}">
        <p14:creationId xmlns:p14="http://schemas.microsoft.com/office/powerpoint/2010/main" val="2296111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F7883-AB77-4FC8-9D54-97F8A3A7B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ru-RU" dirty="0"/>
              <a:t>Национална програма „Профилактика и рехабилитация на педагогическите специалисти“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ЕЛЕКТРОНЕН ПОРТАЛ ЗА ДИАГНОСТИКА И ПРЕВЕНЦИЯ НА РИСКА ОТ БЪРНАУТ СИНДРОМ И РАЗВИТИЕ НА УСТОЙЧИВОСТ ПРИ ПЕДАГОГИЧЕСКИТЕ СПЕЦИАЛИСТИ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94F34-63D9-4126-A46B-E1E99050BD0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9951450" cy="3424107"/>
          </a:xfrm>
        </p:spPr>
        <p:txBody>
          <a:bodyPr/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>
                <a:hlinkClick r:id="rId2"/>
              </a:rPr>
              <a:t>https://stressportal.fmi-plovdiv.org/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7566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6B359-E9E6-4442-8BE5-73D5EE5057C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39280" y="977562"/>
            <a:ext cx="10363826" cy="342410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Цел на Електронния портал е да се осигури максимално улеснен достъп до най-съществената информация, необходима за изясняване на принципите за личностно развитие и набелязване на пътищата за неговото постигане. Подходът подразбира също стратегии за:</a:t>
            </a:r>
          </a:p>
          <a:p>
            <a:pPr marL="0" indent="0">
              <a:buNone/>
            </a:pPr>
            <a:endParaRPr lang="ru-RU" sz="2400" dirty="0"/>
          </a:p>
          <a:p>
            <a:pPr lvl="1"/>
            <a:r>
              <a:rPr lang="ru-RU" sz="2200" dirty="0"/>
              <a:t>повишаване на самооценката;</a:t>
            </a:r>
          </a:p>
          <a:p>
            <a:pPr lvl="1"/>
            <a:r>
              <a:rPr lang="ru-RU" sz="2200" dirty="0"/>
              <a:t>подобряване на взаимоотношенията в семейството;</a:t>
            </a:r>
          </a:p>
          <a:p>
            <a:pPr lvl="1"/>
            <a:r>
              <a:rPr lang="ru-RU" sz="2200" dirty="0"/>
              <a:t>изграждане по-успешна комуникация за позитивна образователна среда.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83115446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3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4220</TotalTime>
  <Words>828</Words>
  <Application>Microsoft Office PowerPoint</Application>
  <PresentationFormat>Widescreen</PresentationFormat>
  <Paragraphs>99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宋体</vt:lpstr>
      <vt:lpstr>Adobe Gothic Std B</vt:lpstr>
      <vt:lpstr>Arial</vt:lpstr>
      <vt:lpstr>Calibri</vt:lpstr>
      <vt:lpstr>Century Gothic</vt:lpstr>
      <vt:lpstr>华文细黑</vt:lpstr>
      <vt:lpstr>Times New Roman</vt:lpstr>
      <vt:lpstr>Trajan Pro</vt:lpstr>
      <vt:lpstr>Tw Cen MT</vt:lpstr>
      <vt:lpstr>Wingdings</vt:lpstr>
      <vt:lpstr>Wingdings 3</vt:lpstr>
      <vt:lpstr>幼圆</vt:lpstr>
      <vt:lpstr>Droplet</vt:lpstr>
      <vt:lpstr>Wisp</vt:lpstr>
      <vt:lpstr>Slice</vt:lpstr>
      <vt:lpstr>ИНОВАЦИИ В ОБРАЗОВАНИЕТО - център за позитивно образование </vt:lpstr>
      <vt:lpstr>СТРАТЕГИЧЕСКА РАМКА ЗА РАЗВИТИЕ НА ОБРАЗОВАНИЕТО, ОБУЧЕНИЕТО И УЧЕНЕТО В РЕПУБЛИКА БЪЛГАРИЯ (2021 - 2030)</vt:lpstr>
      <vt:lpstr>9 приоритетни области за развитието на образованието и обучението до 2030 година.</vt:lpstr>
      <vt:lpstr>Управление на процесите в предучилищното и училищното образование</vt:lpstr>
      <vt:lpstr>ПРИОРИТЕТНА ОБЛАСТ 6 ОБРАЗОВАТЕЛНИ ИНОВАЦИИ, ДИГИТАЛНА ТРАНСФОРМАЦИЯ И УСТОЙЧИВО РАЗВИТИЕ</vt:lpstr>
      <vt:lpstr>ПРИОРИТЕТНА ОБЛАСТ 9 ЕФИКАСНО УПРАВЛЕНИЕ И УЧАСТИЕ В МРЕЖИ</vt:lpstr>
      <vt:lpstr>ПРИОРИТЕТНА ОБЛАСТ 9 ЕФИКАСНО УПРАВЛЕНИЕ И УЧАСТИЕ В МРЕЖИ</vt:lpstr>
      <vt:lpstr>      Национална програма „Профилактика и рехабилитация на педагогическите специалисти“    ЕЛЕКТРОНЕН ПОРТАЛ ЗА ДИАГНОСТИКА И ПРЕВЕНЦИЯ НА РИСКА ОТ БЪРНАУТ СИНДРОМ И РАЗВИТИЕ НА УСТОЙЧИВОСТ ПРИ ПЕДАГОГИЧЕСКИТЕ СПЕЦИАЛИСТИ</vt:lpstr>
      <vt:lpstr>PowerPoint Presentation</vt:lpstr>
      <vt:lpstr>Реализиране на регионални политики на РУО-Варна съвместно с Център за позитивно образование:  </vt:lpstr>
      <vt:lpstr>Регионална структура на предучилищното и училищното образование 2024-2025 г.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Павлина</dc:creator>
  <cp:lastModifiedBy>Nikolinka Daskalova</cp:lastModifiedBy>
  <cp:revision>133</cp:revision>
  <cp:lastPrinted>2023-12-19T11:45:42Z</cp:lastPrinted>
  <dcterms:created xsi:type="dcterms:W3CDTF">2023-12-14T10:59:44Z</dcterms:created>
  <dcterms:modified xsi:type="dcterms:W3CDTF">2024-11-26T06:52:48Z</dcterms:modified>
</cp:coreProperties>
</file>